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374" y="434578"/>
            <a:ext cx="5676900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374" y="1164074"/>
            <a:ext cx="8040053" cy="1539478"/>
          </a:xfrm>
          <a:prstGeom prst="roundRect">
            <a:avLst>
              <a:gd name="adj" fmla="val 9222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196012" y="132171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48" y="1451729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012" y="1952506"/>
            <a:ext cx="201584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012" y="2293501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non-subscribers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374" y="2861191"/>
            <a:ext cx="8040053" cy="1539478"/>
          </a:xfrm>
          <a:prstGeom prst="roundRect">
            <a:avLst>
              <a:gd name="adj" fmla="val 9222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6196012" y="3018830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4A644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148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012" y="3649623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012" y="3990618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grow loyal segment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374" y="4558308"/>
            <a:ext cx="8040053" cy="1539478"/>
          </a:xfrm>
          <a:prstGeom prst="roundRect">
            <a:avLst>
              <a:gd name="adj" fmla="val 9222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196012" y="471594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148" y="4845963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012" y="534674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012" y="5687735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374" y="6255425"/>
            <a:ext cx="8040053" cy="1539478"/>
          </a:xfrm>
          <a:prstGeom prst="roundRect">
            <a:avLst>
              <a:gd name="adj" fmla="val 9222"/>
            </a:avLst>
          </a:prstGeom>
          <a:solidFill>
            <a:srgbClr val="E8F3E8"/>
          </a:solidFill>
          <a:ln/>
        </p:spPr>
      </p:sp>
      <p:sp>
        <p:nvSpPr>
          <p:cNvPr id="20" name="Shape 14"/>
          <p:cNvSpPr/>
          <p:nvPr/>
        </p:nvSpPr>
        <p:spPr>
          <a:xfrm>
            <a:off x="6196012" y="641306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4A644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148" y="6543080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012" y="7043857"/>
            <a:ext cx="199155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012" y="7384852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top products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items across four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7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3232428"/>
            <a:ext cx="768048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&amp; Cleaning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545" y="4208264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545" y="4544020"/>
            <a:ext cx="64711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38545" y="469523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8545" y="5151596"/>
            <a:ext cx="647116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 using pandas, explored structure with df.info() and .describe()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0689" y="4208264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689" y="4544020"/>
            <a:ext cx="64711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420689" y="469523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20689" y="5151596"/>
            <a:ext cx="647116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37 missing Review Rating values using median by category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8545" y="619589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8545" y="6531650"/>
            <a:ext cx="64711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738545" y="6682859"/>
            <a:ext cx="272712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38545" y="7139226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 columns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0689" y="619589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0689" y="6531650"/>
            <a:ext cx="64711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7420689" y="6682859"/>
            <a:ext cx="2849166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20689" y="7139226"/>
            <a:ext cx="647116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to PostgreSQL for advanced SQL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7670"/>
            <a:ext cx="5222081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Insights by Gender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3615333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68%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022" y="1293733"/>
            <a:ext cx="2215634" cy="2215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0569" y="3693914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Male Customers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6969" y="4072295"/>
            <a:ext cx="801374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$157,890 total revenue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615333" y="5564029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32%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22" y="4640937"/>
            <a:ext cx="2215634" cy="22156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00569" y="7041118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Female Customers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6969" y="7419499"/>
            <a:ext cx="8013740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$75,191 total revenue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898612" y="1223605"/>
            <a:ext cx="5222319" cy="709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 more than double the revenue of female customers, representing a significant opportunity for targeted marketing strategies.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92862"/>
            <a:ext cx="3664744" cy="2168843"/>
          </a:xfrm>
          <a:prstGeom prst="roundRect">
            <a:avLst>
              <a:gd name="adj" fmla="val 9413"/>
            </a:avLst>
          </a:prstGeom>
          <a:solidFill>
            <a:srgbClr val="4389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0094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1090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Largest segment with consistent purchase history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892862"/>
            <a:ext cx="3664863" cy="2168843"/>
          </a:xfrm>
          <a:prstGeom prst="roundRect">
            <a:avLst>
              <a:gd name="adj" fmla="val 9413"/>
            </a:avLst>
          </a:prstGeom>
          <a:solidFill>
            <a:srgbClr val="4A644E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3119676"/>
            <a:ext cx="3112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61009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Growing segment showing repeat behavior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88518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D1E7D2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50474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Smallest segment with acquisition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5821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3.78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these products in marketing campaigns to leverage customer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62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vs. Non-Subscription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0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61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040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 average spend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462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$62,645 total revenue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80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761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2040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$59.87 average spend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462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$170,436 total revenue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43644"/>
            <a:ext cx="7556421" cy="1689616"/>
          </a:xfrm>
          <a:prstGeom prst="roundRect">
            <a:avLst>
              <a:gd name="adj" fmla="val 12082"/>
            </a:avLst>
          </a:prstGeom>
          <a:solidFill>
            <a:srgbClr val="CCE6D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672495"/>
            <a:ext cx="283488" cy="226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530906" y="5627132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Similar spending patterns but subscribers represent only 27% of customer base—major growth opportunity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667"/>
            <a:ext cx="7782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9421"/>
            <a:ext cx="3370183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89421"/>
            <a:ext cx="1685092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4333994" y="2989421"/>
            <a:ext cx="6184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0466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989421"/>
            <a:ext cx="290738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2989421"/>
            <a:ext cx="1443752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8313301" y="2989421"/>
            <a:ext cx="10812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7995" y="2989421"/>
            <a:ext cx="2919293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3" name="Shape 11"/>
          <p:cNvSpPr/>
          <p:nvPr/>
        </p:nvSpPr>
        <p:spPr>
          <a:xfrm>
            <a:off x="9677995" y="2989421"/>
            <a:ext cx="1432441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2767310" y="2989421"/>
            <a:ext cx="10693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93790" y="4976574"/>
            <a:ext cx="297727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4976574"/>
            <a:ext cx="1434108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3941088" y="4976574"/>
            <a:ext cx="10113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235893" y="4976574"/>
            <a:ext cx="298870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21" name="Shape 19"/>
          <p:cNvSpPr/>
          <p:nvPr/>
        </p:nvSpPr>
        <p:spPr>
          <a:xfrm>
            <a:off x="5235893" y="4976574"/>
            <a:ext cx="1415653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22" name="Text 20"/>
          <p:cNvSpPr/>
          <p:nvPr/>
        </p:nvSpPr>
        <p:spPr>
          <a:xfrm>
            <a:off x="8394621" y="4976574"/>
            <a:ext cx="9998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235893" y="5543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Pants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152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used discounts but spent above average—smart shoppers seeking value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55747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lead revenue generation—focus marketing efforts on this demographic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2025-12-07T12:30:05Z</dcterms:created>
  <dcterms:modified xsi:type="dcterms:W3CDTF">2025-12-07T12:30:05Z</dcterms:modified>
</cp:coreProperties>
</file>